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61" r:id="rId2"/>
    <p:sldId id="262" r:id="rId3"/>
    <p:sldId id="267" r:id="rId4"/>
    <p:sldId id="269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organe Gaujard" initials="MG" lastIdx="1" clrIdx="0">
    <p:extLst>
      <p:ext uri="{19B8F6BF-5375-455C-9EA6-DF929625EA0E}">
        <p15:presenceInfo xmlns:p15="http://schemas.microsoft.com/office/powerpoint/2012/main" userId="Morgane Gaujard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B10"/>
    <a:srgbClr val="006DBB"/>
    <a:srgbClr val="004286"/>
    <a:srgbClr val="515139"/>
    <a:srgbClr val="BFD541"/>
    <a:srgbClr val="808285"/>
    <a:srgbClr val="BDBE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97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0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F1114C-BBF6-4D94-A656-7B34D0F03744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05EFB-24F8-417D-941B-D3CF585D780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900761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49F577-2167-44A2-9E3E-415F357DCBB9}" type="datetimeFigureOut">
              <a:rPr lang="fr-FR" smtClean="0"/>
              <a:t>23/01/2017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CB0CE8-96F5-40DB-A01E-540EAF60D5F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6336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CB0CE8-96F5-40DB-A01E-540EAF60D5FD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621509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200" y="113268"/>
            <a:ext cx="5451304" cy="6304548"/>
          </a:xfrm>
          <a:prstGeom prst="rect">
            <a:avLst/>
          </a:prstGeom>
        </p:spPr>
      </p:pic>
      <p:sp>
        <p:nvSpPr>
          <p:cNvPr id="7" name="Organigramme : Entrée manuelle 6"/>
          <p:cNvSpPr/>
          <p:nvPr userDrawn="1"/>
        </p:nvSpPr>
        <p:spPr>
          <a:xfrm rot="16200000">
            <a:off x="7108373" y="1774370"/>
            <a:ext cx="6858001" cy="3309255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341518" y="6331857"/>
            <a:ext cx="2743200" cy="365125"/>
          </a:xfrm>
        </p:spPr>
        <p:txBody>
          <a:bodyPr/>
          <a:lstStyle/>
          <a:p>
            <a:fld id="{4B4C27D3-FC0E-4358-8A47-11B770C62206}" type="slidenum">
              <a:rPr lang="fr-FR" smtClean="0"/>
              <a:t>‹N°›</a:t>
            </a:fld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1051" y="6296680"/>
            <a:ext cx="1063555" cy="414363"/>
          </a:xfrm>
          <a:prstGeom prst="rect">
            <a:avLst/>
          </a:prstGeom>
        </p:spPr>
      </p:pic>
      <p:sp>
        <p:nvSpPr>
          <p:cNvPr id="17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029505"/>
          </a:xfrm>
        </p:spPr>
        <p:txBody>
          <a:bodyPr anchor="ctr">
            <a:normAutofit/>
          </a:bodyPr>
          <a:lstStyle>
            <a:lvl1pPr algn="ctr">
              <a:defRPr sz="5400"/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8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 anchor="ctr"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11815918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2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6" name="Organigramme : Entrée manuelle 15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7414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3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6" name="Organigramme : Entrée manuelle 15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854579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15169" y="906803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4" name="Organigramme : Entrée manuelle 13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1501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2" name="Image 11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5" name="Organigramme : Entrée manuelle 14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7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091261" y="556699"/>
            <a:ext cx="27432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3781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1226992" y="1434943"/>
            <a:ext cx="10515600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EC6B10"/>
              </a:buClr>
              <a:defRPr/>
            </a:lvl1pPr>
            <a:lvl2pPr>
              <a:buClr>
                <a:srgbClr val="EC6B10"/>
              </a:buClr>
              <a:defRPr/>
            </a:lvl2pPr>
            <a:lvl3pPr>
              <a:buClr>
                <a:srgbClr val="EC6B10"/>
              </a:buClr>
              <a:defRPr/>
            </a:lvl3pPr>
            <a:lvl4pPr>
              <a:buClr>
                <a:srgbClr val="EC6B10"/>
              </a:buClr>
              <a:defRPr/>
            </a:lvl4pPr>
            <a:lvl5pPr>
              <a:buClr>
                <a:srgbClr val="EC6B10"/>
              </a:buClr>
              <a:defRPr/>
            </a:lvl5pPr>
          </a:lstStyle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16" name="Titre 13"/>
          <p:cNvSpPr>
            <a:spLocks noGrp="1"/>
          </p:cNvSpPr>
          <p:nvPr>
            <p:ph type="title"/>
          </p:nvPr>
        </p:nvSpPr>
        <p:spPr>
          <a:xfrm>
            <a:off x="1151795" y="114558"/>
            <a:ext cx="10515600" cy="819377"/>
          </a:xfrm>
        </p:spPr>
        <p:txBody>
          <a:bodyPr/>
          <a:lstStyle>
            <a:lvl1pPr>
              <a:defRPr>
                <a:solidFill>
                  <a:srgbClr val="006DBB"/>
                </a:solidFill>
              </a:defRPr>
            </a:lvl1pPr>
          </a:lstStyle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18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fr-FR" dirty="0"/>
          </a:p>
        </p:txBody>
      </p:sp>
      <p:pic>
        <p:nvPicPr>
          <p:cNvPr id="21" name="Image 2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2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29762" y="489322"/>
            <a:ext cx="27432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4" name="Image 23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25" name="Organigramme : Entrée manuelle 24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86805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4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129762" y="489322"/>
            <a:ext cx="27432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5" name="Organigramme : Entrée manuelle 14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6007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>
          <a:xfrm>
            <a:off x="1482290" y="1709738"/>
            <a:ext cx="9865159" cy="2852737"/>
          </a:xfrm>
        </p:spPr>
        <p:txBody>
          <a:bodyPr anchor="b"/>
          <a:lstStyle>
            <a:lvl1pPr>
              <a:defRPr sz="6000" b="0">
                <a:solidFill>
                  <a:srgbClr val="006DBB"/>
                </a:solidFill>
              </a:defRPr>
            </a:lvl1pPr>
          </a:lstStyle>
          <a:p>
            <a:r>
              <a:rPr lang="fr-FR" dirty="0" smtClean="0"/>
              <a:t>1.</a:t>
            </a:r>
            <a:br>
              <a:rPr lang="fr-FR" dirty="0" smtClean="0"/>
            </a:br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8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20" name="Image 1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5905" y="6347384"/>
            <a:ext cx="1063555" cy="414363"/>
          </a:xfrm>
          <a:prstGeom prst="rect">
            <a:avLst/>
          </a:prstGeom>
        </p:spPr>
      </p:pic>
      <p:sp>
        <p:nvSpPr>
          <p:cNvPr id="21" name="Organigramme : Entrée manuelle 20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5846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bg>
      <p:bgPr>
        <a:solidFill>
          <a:schemeClr val="bg1">
            <a:alpha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1337912" y="1825625"/>
            <a:ext cx="4681887" cy="4351338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 dirty="0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5" name="Image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6" name="Organigramme : Entrée manuelle 15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32157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ésulta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 userDrawn="1"/>
        </p:nvSpPr>
        <p:spPr>
          <a:xfrm>
            <a:off x="4158114" y="1780674"/>
            <a:ext cx="2444817" cy="2406315"/>
          </a:xfrm>
          <a:prstGeom prst="ellipse">
            <a:avLst/>
          </a:prstGeom>
          <a:noFill/>
          <a:ln w="28575">
            <a:solidFill>
              <a:schemeClr val="bg1"/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Titre 1"/>
          <p:cNvSpPr>
            <a:spLocks noGrp="1"/>
          </p:cNvSpPr>
          <p:nvPr>
            <p:ph type="title"/>
          </p:nvPr>
        </p:nvSpPr>
        <p:spPr>
          <a:xfrm>
            <a:off x="1578542" y="1616409"/>
            <a:ext cx="3157086" cy="4052871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pic>
        <p:nvPicPr>
          <p:cNvPr id="11" name="Image 10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2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6" name="Imag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8" name="Organigramme : Entrée manuelle 17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33313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quê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Organigramme : Entrée manuelle 17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BFD541"/>
          </a:solidFill>
          <a:ln>
            <a:solidFill>
              <a:srgbClr val="BFD54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Subtitle 1"/>
          <p:cNvSpPr txBox="1">
            <a:spLocks/>
          </p:cNvSpPr>
          <p:nvPr userDrawn="1"/>
        </p:nvSpPr>
        <p:spPr>
          <a:xfrm>
            <a:off x="1133878" y="6644397"/>
            <a:ext cx="1050635" cy="213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b="1" dirty="0" smtClean="0">
                <a:solidFill>
                  <a:srgbClr val="515139"/>
                </a:solidFill>
                <a:latin typeface="Helvetica Neue"/>
                <a:cs typeface="Helvetica Neue"/>
              </a:rPr>
              <a:t>Powered by</a:t>
            </a:r>
            <a:endParaRPr lang="en-US" sz="900" b="1" dirty="0">
              <a:solidFill>
                <a:srgbClr val="515139"/>
              </a:solidFill>
              <a:latin typeface="Helvetica Neue"/>
              <a:cs typeface="Helvetica Neue"/>
            </a:endParaRPr>
          </a:p>
        </p:txBody>
      </p:sp>
      <p:pic>
        <p:nvPicPr>
          <p:cNvPr id="21" name="Picture 3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62636" y="6670941"/>
            <a:ext cx="1107427" cy="187059"/>
          </a:xfrm>
          <a:prstGeom prst="rect">
            <a:avLst/>
          </a:prstGeom>
        </p:spPr>
      </p:pic>
      <p:pic>
        <p:nvPicPr>
          <p:cNvPr id="22" name="Image 2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9458" y="0"/>
            <a:ext cx="705135" cy="1724722"/>
          </a:xfrm>
          <a:prstGeom prst="rect">
            <a:avLst/>
          </a:prstGeom>
        </p:spPr>
      </p:pic>
      <p:sp>
        <p:nvSpPr>
          <p:cNvPr id="25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9091261" y="489322"/>
            <a:ext cx="2743200" cy="365125"/>
          </a:xfrm>
        </p:spPr>
        <p:txBody>
          <a:bodyPr/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26" name="Image 25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8902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dirty="0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5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7" name="Image 1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8" name="Organigramme : Entrée manuelle 17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89004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10" name="Imag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86" t="2161" r="3691"/>
          <a:stretch/>
        </p:blipFill>
        <p:spPr>
          <a:xfrm>
            <a:off x="11271183" y="0"/>
            <a:ext cx="721895" cy="1742923"/>
          </a:xfrm>
          <a:prstGeom prst="rect">
            <a:avLst/>
          </a:prstGeom>
        </p:spPr>
      </p:pic>
      <p:sp>
        <p:nvSpPr>
          <p:cNvPr id="11" name="Espace réservé du numéro de diapositive 5"/>
          <p:cNvSpPr txBox="1">
            <a:spLocks/>
          </p:cNvSpPr>
          <p:nvPr userDrawn="1"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/>
          </a:p>
        </p:txBody>
      </p:sp>
      <p:pic>
        <p:nvPicPr>
          <p:cNvPr id="13" name="Imag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6654" y="6366637"/>
            <a:ext cx="1063555" cy="414363"/>
          </a:xfrm>
          <a:prstGeom prst="rect">
            <a:avLst/>
          </a:prstGeom>
        </p:spPr>
      </p:pic>
      <p:sp>
        <p:nvSpPr>
          <p:cNvPr id="14" name="Organigramme : Entrée manuelle 13"/>
          <p:cNvSpPr/>
          <p:nvPr userDrawn="1"/>
        </p:nvSpPr>
        <p:spPr>
          <a:xfrm rot="5400000">
            <a:off x="-2812984" y="2812982"/>
            <a:ext cx="6858001" cy="1232034"/>
          </a:xfrm>
          <a:prstGeom prst="flowChartManualInput">
            <a:avLst/>
          </a:prstGeom>
          <a:solidFill>
            <a:srgbClr val="004286"/>
          </a:solidFill>
          <a:ln>
            <a:solidFill>
              <a:srgbClr val="004286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6608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91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47826" y="114868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 smtClean="0"/>
              <a:t>Modifiez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1694046" y="2059806"/>
            <a:ext cx="9659753" cy="3792354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 smtClean="0"/>
              <a:t>Modifiez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fld id="{4B4C27D3-FC0E-4358-8A47-11B770C62206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3223749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50" r:id="rId2"/>
    <p:sldLayoutId id="2147483686" r:id="rId3"/>
    <p:sldLayoutId id="2147483687" r:id="rId4"/>
    <p:sldLayoutId id="2147483688" r:id="rId5"/>
    <p:sldLayoutId id="2147483691" r:id="rId6"/>
    <p:sldLayoutId id="2147483708" r:id="rId7"/>
    <p:sldLayoutId id="2147483689" r:id="rId8"/>
    <p:sldLayoutId id="2147483690" r:id="rId9"/>
    <p:sldLayoutId id="2147483692" r:id="rId10"/>
    <p:sldLayoutId id="2147483693" r:id="rId11"/>
    <p:sldLayoutId id="2147483694" r:id="rId12"/>
    <p:sldLayoutId id="2147483695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rgbClr val="808285"/>
          </a:solidFill>
          <a:latin typeface="Arial Narrow" panose="020B0606020202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808285"/>
          </a:solidFill>
          <a:latin typeface="Arial Narrow" panose="020B060602020203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808285"/>
          </a:solidFill>
          <a:latin typeface="Arial Narrow" panose="020B060602020203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808285"/>
          </a:solidFill>
          <a:latin typeface="Arial Narrow" panose="020B060602020203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08285"/>
          </a:solidFill>
          <a:latin typeface="Arial Narrow" panose="020B060602020203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808285"/>
          </a:solidFill>
          <a:latin typeface="Arial Narrow" panose="020B060602020203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4"/>
          <p:cNvSpPr txBox="1">
            <a:spLocks/>
          </p:cNvSpPr>
          <p:nvPr/>
        </p:nvSpPr>
        <p:spPr>
          <a:xfrm>
            <a:off x="2607275" y="3109783"/>
            <a:ext cx="5519351" cy="135924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808285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FR" altLang="fr-FR" sz="4400" dirty="0" smtClean="0"/>
              <a:t>Atelier 2010-2011</a:t>
            </a:r>
            <a:endParaRPr lang="fr-FR" sz="4400" dirty="0">
              <a:solidFill>
                <a:srgbClr val="006DBB"/>
              </a:solidFill>
            </a:endParaRPr>
          </a:p>
        </p:txBody>
      </p:sp>
      <p:sp>
        <p:nvSpPr>
          <p:cNvPr id="10" name="Titre 4"/>
          <p:cNvSpPr txBox="1">
            <a:spLocks/>
          </p:cNvSpPr>
          <p:nvPr/>
        </p:nvSpPr>
        <p:spPr>
          <a:xfrm>
            <a:off x="2813809" y="2474647"/>
            <a:ext cx="5519351" cy="1359244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rgbClr val="808285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fr-FR" altLang="fr-FR" sz="5400" dirty="0"/>
              <a:t>L’Appel </a:t>
            </a:r>
            <a:r>
              <a:rPr lang="fr-FR" altLang="fr-FR" sz="5400" dirty="0" smtClean="0"/>
              <a:t>d’Offre Agences de voyages  </a:t>
            </a:r>
            <a:endParaRPr lang="fr-FR" altLang="fr-FR" sz="5400" dirty="0" smtClean="0"/>
          </a:p>
          <a:p>
            <a:pPr algn="ctr"/>
            <a:endParaRPr lang="fr-FR" sz="4400" dirty="0"/>
          </a:p>
        </p:txBody>
      </p:sp>
    </p:spTree>
    <p:extLst>
      <p:ext uri="{BB962C8B-B14F-4D97-AF65-F5344CB8AC3E}">
        <p14:creationId xmlns:p14="http://schemas.microsoft.com/office/powerpoint/2010/main" val="3305889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>
          <a:xfrm>
            <a:off x="12607274" y="441197"/>
            <a:ext cx="370773" cy="376950"/>
          </a:xfrm>
        </p:spPr>
        <p:txBody>
          <a:bodyPr/>
          <a:lstStyle/>
          <a:p>
            <a:fld id="{4B4C27D3-FC0E-4358-8A47-11B770C6220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182665" y="172644"/>
            <a:ext cx="7494587" cy="792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808285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fr-FR" altLang="fr-FR" dirty="0" smtClean="0"/>
              <a:t>L’appel d’offre du côté agence</a:t>
            </a:r>
          </a:p>
          <a:p>
            <a:r>
              <a:rPr lang="fr-FR" altLang="fr-FR" dirty="0" smtClean="0"/>
              <a:t>Exemple d’organisation</a:t>
            </a:r>
            <a:endParaRPr lang="fr-FR" altLang="fr-FR" dirty="0" smtClean="0"/>
          </a:p>
        </p:txBody>
      </p:sp>
      <p:sp>
        <p:nvSpPr>
          <p:cNvPr id="10" name="Espace réservé du numéro de diapositive 2"/>
          <p:cNvSpPr txBox="1">
            <a:spLocks/>
          </p:cNvSpPr>
          <p:nvPr/>
        </p:nvSpPr>
        <p:spPr>
          <a:xfrm>
            <a:off x="9129762" y="48932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fr-FR"/>
            </a:defPPr>
            <a:lvl1pPr marL="0" algn="r" defTabSz="914400" rtl="0" eaLnBrk="1" latinLnBrk="0" hangingPunct="1">
              <a:defRPr sz="1600" b="1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/>
              <a:t>2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370" y="1195005"/>
            <a:ext cx="9762309" cy="4904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49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27D3-FC0E-4358-8A47-11B770C62206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68670" y="253185"/>
            <a:ext cx="9991513" cy="792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808285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fr-FR" altLang="fr-FR" dirty="0" smtClean="0"/>
              <a:t>Planning chronologique de l’appel d’offre </a:t>
            </a:r>
          </a:p>
          <a:p>
            <a:r>
              <a:rPr lang="fr-FR" altLang="fr-FR" sz="2400" dirty="0" smtClean="0"/>
              <a:t>(les grandes étapes)</a:t>
            </a:r>
            <a:endParaRPr lang="fr-FR" altLang="fr-FR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836023" y="1349829"/>
            <a:ext cx="9440091" cy="557348"/>
          </a:xfrm>
          <a:prstGeom prst="rect">
            <a:avLst/>
          </a:prstGeom>
          <a:solidFill>
            <a:srgbClr val="004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480456" y="1428204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J-9 / - 6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56856" y="1423852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J-3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77095" y="1419496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J-2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53347" y="1428204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J-1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190410" y="1319346"/>
            <a:ext cx="219020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Envoi de l’appel d’offre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175657" y="2342606"/>
            <a:ext cx="1628503" cy="110598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1) Analyse des conditions de renouvellement et renégociation du contrat agence</a:t>
            </a:r>
            <a:endParaRPr lang="fr-FR" sz="1200" dirty="0"/>
          </a:p>
        </p:txBody>
      </p:sp>
      <p:sp>
        <p:nvSpPr>
          <p:cNvPr id="12" name="Rectangle 11"/>
          <p:cNvSpPr/>
          <p:nvPr/>
        </p:nvSpPr>
        <p:spPr>
          <a:xfrm>
            <a:off x="1624148" y="4167052"/>
            <a:ext cx="2007326" cy="110598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3 ) Définir les objectifs de l’AO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Agence moins chère ?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Meilleur service ?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Plus globale ?</a:t>
            </a:r>
          </a:p>
          <a:p>
            <a:pPr marL="171450" indent="-171450">
              <a:buFontTx/>
              <a:buChar char="-"/>
            </a:pPr>
            <a:r>
              <a:rPr lang="fr-FR" sz="1200" dirty="0" smtClean="0"/>
              <a:t>Autres ?</a:t>
            </a:r>
            <a:endParaRPr lang="fr-FR" sz="1200" dirty="0"/>
          </a:p>
        </p:txBody>
      </p:sp>
      <p:sp>
        <p:nvSpPr>
          <p:cNvPr id="13" name="Rectangle 12"/>
          <p:cNvSpPr/>
          <p:nvPr/>
        </p:nvSpPr>
        <p:spPr>
          <a:xfrm>
            <a:off x="1349831" y="3570513"/>
            <a:ext cx="1881050" cy="470263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2 ) Qualifier les potentiels prochains appels d’offres</a:t>
            </a:r>
            <a:endParaRPr lang="fr-FR" sz="1200" b="1" dirty="0"/>
          </a:p>
        </p:txBody>
      </p:sp>
      <p:sp>
        <p:nvSpPr>
          <p:cNvPr id="15" name="Rectangle 14"/>
          <p:cNvSpPr/>
          <p:nvPr/>
        </p:nvSpPr>
        <p:spPr>
          <a:xfrm>
            <a:off x="1336766" y="5569130"/>
            <a:ext cx="1467394" cy="666206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4 ) Outils CRM :</a:t>
            </a:r>
          </a:p>
          <a:p>
            <a:pPr algn="ctr"/>
            <a:r>
              <a:rPr lang="fr-FR" sz="1200" b="1" dirty="0" smtClean="0"/>
              <a:t>Type </a:t>
            </a:r>
            <a:r>
              <a:rPr lang="fr-FR" sz="1200" b="1" dirty="0" err="1" smtClean="0"/>
              <a:t>salesforce</a:t>
            </a:r>
            <a:endParaRPr lang="fr-FR" sz="1200" b="1" dirty="0"/>
          </a:p>
        </p:txBody>
      </p:sp>
      <p:sp>
        <p:nvSpPr>
          <p:cNvPr id="16" name="Rectangle 15"/>
          <p:cNvSpPr/>
          <p:nvPr/>
        </p:nvSpPr>
        <p:spPr>
          <a:xfrm>
            <a:off x="3409406" y="1989908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5 ) Nomination d’un chef de projet AO</a:t>
            </a:r>
            <a:endParaRPr lang="fr-FR" sz="1200" dirty="0"/>
          </a:p>
        </p:txBody>
      </p:sp>
      <p:sp>
        <p:nvSpPr>
          <p:cNvPr id="17" name="Rectangle 16"/>
          <p:cNvSpPr/>
          <p:nvPr/>
        </p:nvSpPr>
        <p:spPr>
          <a:xfrm>
            <a:off x="3518263" y="2717074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6 ) Créer une adresse email générique AO</a:t>
            </a:r>
            <a:endParaRPr lang="fr-FR" sz="1200" dirty="0"/>
          </a:p>
        </p:txBody>
      </p:sp>
      <p:sp>
        <p:nvSpPr>
          <p:cNvPr id="18" name="Rectangle 17"/>
          <p:cNvSpPr/>
          <p:nvPr/>
        </p:nvSpPr>
        <p:spPr>
          <a:xfrm>
            <a:off x="3679371" y="3479074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7 ) </a:t>
            </a:r>
            <a:r>
              <a:rPr lang="fr-FR" sz="1200" dirty="0" err="1" smtClean="0"/>
              <a:t>Request</a:t>
            </a:r>
            <a:r>
              <a:rPr lang="fr-FR" sz="1200" dirty="0" smtClean="0"/>
              <a:t> for information (RFI)</a:t>
            </a:r>
            <a:endParaRPr lang="fr-FR" sz="1200" dirty="0"/>
          </a:p>
        </p:txBody>
      </p:sp>
      <p:sp>
        <p:nvSpPr>
          <p:cNvPr id="19" name="Rectangle 18"/>
          <p:cNvSpPr/>
          <p:nvPr/>
        </p:nvSpPr>
        <p:spPr>
          <a:xfrm>
            <a:off x="3788228" y="4214949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8 ) Accord de confidentialité</a:t>
            </a:r>
            <a:endParaRPr lang="fr-FR" sz="1200" dirty="0"/>
          </a:p>
        </p:txBody>
      </p:sp>
      <p:sp>
        <p:nvSpPr>
          <p:cNvPr id="20" name="Rectangle 19"/>
          <p:cNvSpPr/>
          <p:nvPr/>
        </p:nvSpPr>
        <p:spPr>
          <a:xfrm>
            <a:off x="4019006" y="4889863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10 ) Démonstration outil en live (accès temporaire)</a:t>
            </a:r>
            <a:endParaRPr lang="fr-FR" sz="1200" dirty="0"/>
          </a:p>
        </p:txBody>
      </p:sp>
      <p:sp>
        <p:nvSpPr>
          <p:cNvPr id="21" name="Rectangle 20"/>
          <p:cNvSpPr/>
          <p:nvPr/>
        </p:nvSpPr>
        <p:spPr>
          <a:xfrm>
            <a:off x="2891243" y="5704114"/>
            <a:ext cx="2090057" cy="474617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/>
              <a:t>9 ) Développer le relationnel et rencontrer les sociétés</a:t>
            </a:r>
            <a:endParaRPr lang="fr-FR" sz="1200" b="1" dirty="0"/>
          </a:p>
        </p:txBody>
      </p:sp>
      <p:sp>
        <p:nvSpPr>
          <p:cNvPr id="22" name="Rectangle 21"/>
          <p:cNvSpPr/>
          <p:nvPr/>
        </p:nvSpPr>
        <p:spPr>
          <a:xfrm>
            <a:off x="5460275" y="2090057"/>
            <a:ext cx="1275805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11 ) Date limite de réponse du RFI (délai 15/21 jours)</a:t>
            </a:r>
            <a:endParaRPr lang="fr-FR" sz="1200" dirty="0"/>
          </a:p>
        </p:txBody>
      </p:sp>
      <p:sp>
        <p:nvSpPr>
          <p:cNvPr id="23" name="Rectangle 22"/>
          <p:cNvSpPr/>
          <p:nvPr/>
        </p:nvSpPr>
        <p:spPr>
          <a:xfrm>
            <a:off x="5508172" y="2965268"/>
            <a:ext cx="1571897" cy="60524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12 ) Valorisation du coût du changement d’agence</a:t>
            </a:r>
            <a:endParaRPr lang="fr-FR" sz="1200" dirty="0"/>
          </a:p>
        </p:txBody>
      </p:sp>
      <p:sp>
        <p:nvSpPr>
          <p:cNvPr id="24" name="Rectangle 23"/>
          <p:cNvSpPr/>
          <p:nvPr/>
        </p:nvSpPr>
        <p:spPr>
          <a:xfrm>
            <a:off x="5695407" y="3788229"/>
            <a:ext cx="1571897" cy="60524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13 ) Ressources internes à prévoir dans les services (IT, RH…)</a:t>
            </a:r>
            <a:endParaRPr lang="fr-FR" sz="1200" dirty="0"/>
          </a:p>
        </p:txBody>
      </p:sp>
      <p:sp>
        <p:nvSpPr>
          <p:cNvPr id="25" name="Rectangle 24"/>
          <p:cNvSpPr/>
          <p:nvPr/>
        </p:nvSpPr>
        <p:spPr>
          <a:xfrm>
            <a:off x="5847806" y="4637314"/>
            <a:ext cx="1571897" cy="60524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16 ) Nomination d’un sponsor implication senior management</a:t>
            </a:r>
            <a:endParaRPr lang="fr-FR" sz="1200" dirty="0"/>
          </a:p>
        </p:txBody>
      </p:sp>
      <p:sp>
        <p:nvSpPr>
          <p:cNvPr id="26" name="Rectangle 25"/>
          <p:cNvSpPr/>
          <p:nvPr/>
        </p:nvSpPr>
        <p:spPr>
          <a:xfrm>
            <a:off x="5421084" y="5647508"/>
            <a:ext cx="2756264" cy="535577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14 ) Les agences peuvent à cette période éviter l’appel d’offre et tenter une proposition de renégociation </a:t>
            </a:r>
            <a:endParaRPr lang="fr-FR" sz="1100" b="1" dirty="0"/>
          </a:p>
        </p:txBody>
      </p:sp>
      <p:sp>
        <p:nvSpPr>
          <p:cNvPr id="27" name="Rectangle 26"/>
          <p:cNvSpPr/>
          <p:nvPr/>
        </p:nvSpPr>
        <p:spPr>
          <a:xfrm>
            <a:off x="8033658" y="2111830"/>
            <a:ext cx="2146662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17 )  Critère de sélection / pondération à décrire dans l’AO</a:t>
            </a:r>
            <a:endParaRPr lang="fr-FR" sz="1200" dirty="0"/>
          </a:p>
        </p:txBody>
      </p:sp>
      <p:sp>
        <p:nvSpPr>
          <p:cNvPr id="28" name="Rectangle 27"/>
          <p:cNvSpPr/>
          <p:nvPr/>
        </p:nvSpPr>
        <p:spPr>
          <a:xfrm>
            <a:off x="8168641" y="2917373"/>
            <a:ext cx="2146662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18 ) Définition des dates d’implémentation ordonnée pays par pays dans l’AO</a:t>
            </a:r>
            <a:endParaRPr lang="fr-FR" sz="1200" dirty="0"/>
          </a:p>
        </p:txBody>
      </p:sp>
      <p:sp>
        <p:nvSpPr>
          <p:cNvPr id="29" name="Rectangle 28"/>
          <p:cNvSpPr/>
          <p:nvPr/>
        </p:nvSpPr>
        <p:spPr>
          <a:xfrm>
            <a:off x="8294915" y="3757750"/>
            <a:ext cx="2146662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19 ) Durée max période d’implémentation</a:t>
            </a:r>
            <a:endParaRPr lang="fr-FR" sz="1200" dirty="0"/>
          </a:p>
        </p:txBody>
      </p:sp>
      <p:sp>
        <p:nvSpPr>
          <p:cNvPr id="30" name="Rectangle 29"/>
          <p:cNvSpPr/>
          <p:nvPr/>
        </p:nvSpPr>
        <p:spPr>
          <a:xfrm>
            <a:off x="8429898" y="4650378"/>
            <a:ext cx="2146662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20 ) Engagement de l’agence sur le début de service (Go Live)</a:t>
            </a:r>
            <a:endParaRPr lang="fr-FR" sz="1200" dirty="0"/>
          </a:p>
        </p:txBody>
      </p:sp>
      <p:sp>
        <p:nvSpPr>
          <p:cNvPr id="31" name="Rectangle 30"/>
          <p:cNvSpPr/>
          <p:nvPr/>
        </p:nvSpPr>
        <p:spPr>
          <a:xfrm>
            <a:off x="8669383" y="5368835"/>
            <a:ext cx="2146662" cy="57912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21 ) Envoi de l’appel offre</a:t>
            </a:r>
          </a:p>
          <a:p>
            <a:pPr algn="ctr"/>
            <a:r>
              <a:rPr lang="fr-FR" sz="1200" dirty="0" smtClean="0"/>
              <a:t>RFP / AO</a:t>
            </a:r>
            <a:endParaRPr lang="fr-FR" sz="1200" dirty="0"/>
          </a:p>
        </p:txBody>
      </p:sp>
      <p:sp>
        <p:nvSpPr>
          <p:cNvPr id="32" name="Rectangle 31"/>
          <p:cNvSpPr/>
          <p:nvPr/>
        </p:nvSpPr>
        <p:spPr>
          <a:xfrm>
            <a:off x="8891450" y="6322423"/>
            <a:ext cx="3300550" cy="535577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22 ) Eviter d’envoyer les appels d’offres en période de vacances afin d’obtenir une réponse plus adaptée et la plus pertinente financièrement et opérationnellement</a:t>
            </a:r>
            <a:endParaRPr lang="fr-FR" sz="1100" b="1" dirty="0"/>
          </a:p>
        </p:txBody>
      </p:sp>
      <p:sp>
        <p:nvSpPr>
          <p:cNvPr id="33" name="Rectangle 32"/>
          <p:cNvSpPr/>
          <p:nvPr/>
        </p:nvSpPr>
        <p:spPr>
          <a:xfrm>
            <a:off x="4275908" y="6252754"/>
            <a:ext cx="1793966" cy="535577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b="1" dirty="0" smtClean="0"/>
              <a:t>15 ) Nomination d’un sponsor leadership agence</a:t>
            </a:r>
            <a:endParaRPr lang="fr-FR" sz="1100" b="1" dirty="0"/>
          </a:p>
        </p:txBody>
      </p:sp>
      <p:sp>
        <p:nvSpPr>
          <p:cNvPr id="34" name="Rectangle 33"/>
          <p:cNvSpPr/>
          <p:nvPr/>
        </p:nvSpPr>
        <p:spPr>
          <a:xfrm>
            <a:off x="8821783" y="966651"/>
            <a:ext cx="1323703" cy="335280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Point de vue Agence</a:t>
            </a:r>
            <a:endParaRPr lang="fr-FR" sz="1100" dirty="0"/>
          </a:p>
        </p:txBody>
      </p:sp>
    </p:spTree>
    <p:extLst>
      <p:ext uri="{BB962C8B-B14F-4D97-AF65-F5344CB8AC3E}">
        <p14:creationId xmlns:p14="http://schemas.microsoft.com/office/powerpoint/2010/main" val="76585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4C27D3-FC0E-4358-8A47-11B770C62206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268670" y="253185"/>
            <a:ext cx="9991513" cy="7921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>
                <a:solidFill>
                  <a:srgbClr val="808285"/>
                </a:solidFill>
                <a:latin typeface="Arial Narrow" panose="020B0606020202030204" pitchFamily="34" charset="0"/>
                <a:ea typeface="+mj-ea"/>
                <a:cs typeface="+mj-cs"/>
              </a:defRPr>
            </a:lvl1pPr>
          </a:lstStyle>
          <a:p>
            <a:r>
              <a:rPr lang="fr-FR" altLang="fr-FR" dirty="0" smtClean="0"/>
              <a:t>Planning chronologique de l’appel d’offre </a:t>
            </a:r>
          </a:p>
          <a:p>
            <a:r>
              <a:rPr lang="fr-FR" altLang="fr-FR" sz="2400" dirty="0" smtClean="0"/>
              <a:t>(les grandes étapes)</a:t>
            </a:r>
            <a:endParaRPr lang="fr-FR" altLang="fr-FR" sz="2400" dirty="0" smtClean="0"/>
          </a:p>
        </p:txBody>
      </p:sp>
      <p:sp>
        <p:nvSpPr>
          <p:cNvPr id="2" name="Rectangle 1"/>
          <p:cNvSpPr/>
          <p:nvPr/>
        </p:nvSpPr>
        <p:spPr>
          <a:xfrm>
            <a:off x="836023" y="1349829"/>
            <a:ext cx="9440091" cy="557348"/>
          </a:xfrm>
          <a:prstGeom prst="rect">
            <a:avLst/>
          </a:prstGeom>
          <a:solidFill>
            <a:srgbClr val="0042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140823" y="1332410"/>
            <a:ext cx="176784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 </a:t>
            </a:r>
          </a:p>
          <a:p>
            <a:pPr algn="ctr"/>
            <a:r>
              <a:rPr lang="fr-FR" sz="1200" dirty="0" smtClean="0">
                <a:solidFill>
                  <a:schemeClr val="bg1"/>
                </a:solidFill>
              </a:rPr>
              <a:t>Envoi de l’appel d’offre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156856" y="1423852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 + 21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077095" y="1419496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 + 1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653347" y="1428204"/>
            <a:ext cx="14020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J-1 J + 2 mois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8181701" y="1458683"/>
            <a:ext cx="219020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>
                <a:solidFill>
                  <a:schemeClr val="bg1"/>
                </a:solidFill>
              </a:rPr>
              <a:t>J + 5 mois</a:t>
            </a:r>
            <a:endParaRPr lang="fr-FR" sz="1200" dirty="0">
              <a:solidFill>
                <a:schemeClr val="bg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18606" y="2464526"/>
            <a:ext cx="975360" cy="696685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1 ) Envoi de l’appel d’offre </a:t>
            </a:r>
          </a:p>
          <a:p>
            <a:pPr algn="ctr"/>
            <a:r>
              <a:rPr lang="fr-FR" sz="1200" dirty="0" smtClean="0"/>
              <a:t>RFP / AO</a:t>
            </a:r>
            <a:endParaRPr lang="fr-FR" sz="1200" dirty="0"/>
          </a:p>
        </p:txBody>
      </p:sp>
      <p:sp>
        <p:nvSpPr>
          <p:cNvPr id="34" name="Rectangle 33"/>
          <p:cNvSpPr/>
          <p:nvPr/>
        </p:nvSpPr>
        <p:spPr>
          <a:xfrm>
            <a:off x="8821783" y="966651"/>
            <a:ext cx="1323703" cy="335280"/>
          </a:xfrm>
          <a:prstGeom prst="rect">
            <a:avLst/>
          </a:prstGeom>
          <a:solidFill>
            <a:srgbClr val="EC6B1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100" dirty="0" smtClean="0"/>
              <a:t>Point de vue Agence</a:t>
            </a:r>
            <a:endParaRPr lang="fr-FR" sz="1100" dirty="0"/>
          </a:p>
        </p:txBody>
      </p:sp>
      <p:sp>
        <p:nvSpPr>
          <p:cNvPr id="35" name="Rectangle 34"/>
          <p:cNvSpPr/>
          <p:nvPr/>
        </p:nvSpPr>
        <p:spPr>
          <a:xfrm>
            <a:off x="1885404" y="2634344"/>
            <a:ext cx="1493522" cy="648787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2 ) Confirmation de la participation à l’appel d’offre</a:t>
            </a:r>
            <a:endParaRPr lang="fr-FR" sz="1200" dirty="0"/>
          </a:p>
        </p:txBody>
      </p:sp>
      <p:sp>
        <p:nvSpPr>
          <p:cNvPr id="36" name="Rectangle 35"/>
          <p:cNvSpPr/>
          <p:nvPr/>
        </p:nvSpPr>
        <p:spPr>
          <a:xfrm>
            <a:off x="1881050" y="3370219"/>
            <a:ext cx="1497875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3 ) Accusé de réception des agences</a:t>
            </a:r>
            <a:endParaRPr lang="fr-FR" sz="1200" dirty="0"/>
          </a:p>
        </p:txBody>
      </p:sp>
      <p:sp>
        <p:nvSpPr>
          <p:cNvPr id="37" name="Rectangle 36"/>
          <p:cNvSpPr/>
          <p:nvPr/>
        </p:nvSpPr>
        <p:spPr>
          <a:xfrm>
            <a:off x="1894114" y="4053842"/>
            <a:ext cx="1493520" cy="788124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4 ) Identification des contacts clients et agences en charge de l’AO</a:t>
            </a:r>
            <a:endParaRPr lang="fr-FR" sz="1200" dirty="0"/>
          </a:p>
        </p:txBody>
      </p:sp>
      <p:sp>
        <p:nvSpPr>
          <p:cNvPr id="38" name="Rectangle 37"/>
          <p:cNvSpPr/>
          <p:nvPr/>
        </p:nvSpPr>
        <p:spPr>
          <a:xfrm>
            <a:off x="1889758" y="4937762"/>
            <a:ext cx="1497875" cy="757644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5 ) Organigramme des interlocuteurs clients et agences par pays et </a:t>
            </a:r>
            <a:r>
              <a:rPr lang="fr-FR" sz="1200" dirty="0" err="1" smtClean="0"/>
              <a:t>corporate</a:t>
            </a:r>
            <a:endParaRPr lang="fr-FR" sz="1200" dirty="0"/>
          </a:p>
        </p:txBody>
      </p:sp>
      <p:sp>
        <p:nvSpPr>
          <p:cNvPr id="39" name="Rectangle 38"/>
          <p:cNvSpPr/>
          <p:nvPr/>
        </p:nvSpPr>
        <p:spPr>
          <a:xfrm>
            <a:off x="1889757" y="5799911"/>
            <a:ext cx="1515293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7 ) Prise de référence des clients utilisant les services de l’agence</a:t>
            </a:r>
            <a:endParaRPr lang="fr-FR" sz="1200" dirty="0"/>
          </a:p>
        </p:txBody>
      </p:sp>
      <p:sp>
        <p:nvSpPr>
          <p:cNvPr id="40" name="Rectangle 39"/>
          <p:cNvSpPr/>
          <p:nvPr/>
        </p:nvSpPr>
        <p:spPr>
          <a:xfrm>
            <a:off x="2586445" y="1950722"/>
            <a:ext cx="143691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6 ) Période de clarification jusqu’à J+14</a:t>
            </a:r>
            <a:endParaRPr lang="fr-FR" sz="1200" dirty="0"/>
          </a:p>
        </p:txBody>
      </p:sp>
      <p:sp>
        <p:nvSpPr>
          <p:cNvPr id="41" name="Rectangle 40"/>
          <p:cNvSpPr/>
          <p:nvPr/>
        </p:nvSpPr>
        <p:spPr>
          <a:xfrm>
            <a:off x="3622766" y="2908662"/>
            <a:ext cx="827314" cy="888273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8 ) Date limite de réponse RFP</a:t>
            </a:r>
            <a:endParaRPr lang="fr-FR" sz="1200" dirty="0"/>
          </a:p>
        </p:txBody>
      </p:sp>
      <p:sp>
        <p:nvSpPr>
          <p:cNvPr id="42" name="Rectangle 41"/>
          <p:cNvSpPr/>
          <p:nvPr/>
        </p:nvSpPr>
        <p:spPr>
          <a:xfrm>
            <a:off x="4336868" y="2133602"/>
            <a:ext cx="143691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11 ) Analyse comparative des offres</a:t>
            </a:r>
            <a:endParaRPr lang="fr-FR" sz="1200" dirty="0"/>
          </a:p>
        </p:txBody>
      </p:sp>
      <p:sp>
        <p:nvSpPr>
          <p:cNvPr id="43" name="Rectangle 42"/>
          <p:cNvSpPr/>
          <p:nvPr/>
        </p:nvSpPr>
        <p:spPr>
          <a:xfrm>
            <a:off x="4663440" y="2982687"/>
            <a:ext cx="143691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12 ) Clarification des offres agences entre J+21 et J+30</a:t>
            </a:r>
            <a:endParaRPr lang="fr-FR" sz="1200" dirty="0"/>
          </a:p>
        </p:txBody>
      </p:sp>
      <p:sp>
        <p:nvSpPr>
          <p:cNvPr id="44" name="Rectangle 43"/>
          <p:cNvSpPr/>
          <p:nvPr/>
        </p:nvSpPr>
        <p:spPr>
          <a:xfrm>
            <a:off x="3640183" y="4380413"/>
            <a:ext cx="118436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9 ) Réception des propositions et des offres</a:t>
            </a:r>
            <a:endParaRPr lang="fr-FR" sz="1200" dirty="0"/>
          </a:p>
        </p:txBody>
      </p:sp>
      <p:sp>
        <p:nvSpPr>
          <p:cNvPr id="45" name="Rectangle 44"/>
          <p:cNvSpPr/>
          <p:nvPr/>
        </p:nvSpPr>
        <p:spPr>
          <a:xfrm>
            <a:off x="3775166" y="5177247"/>
            <a:ext cx="118436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10 ) SLA version 1 théorique</a:t>
            </a:r>
            <a:endParaRPr lang="fr-FR" sz="1200" dirty="0"/>
          </a:p>
        </p:txBody>
      </p:sp>
      <p:sp>
        <p:nvSpPr>
          <p:cNvPr id="46" name="Rectangle 45"/>
          <p:cNvSpPr/>
          <p:nvPr/>
        </p:nvSpPr>
        <p:spPr>
          <a:xfrm>
            <a:off x="4990011" y="3788230"/>
            <a:ext cx="143691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13 ) Envoi du projet de contrat à négocier pendant l’AO</a:t>
            </a:r>
            <a:endParaRPr lang="fr-FR" sz="1200" dirty="0"/>
          </a:p>
        </p:txBody>
      </p:sp>
      <p:sp>
        <p:nvSpPr>
          <p:cNvPr id="47" name="Rectangle 46"/>
          <p:cNvSpPr/>
          <p:nvPr/>
        </p:nvSpPr>
        <p:spPr>
          <a:xfrm>
            <a:off x="5181600" y="4572001"/>
            <a:ext cx="1436916" cy="330925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14 ) Soutenances</a:t>
            </a:r>
            <a:endParaRPr lang="fr-FR" sz="1200" dirty="0"/>
          </a:p>
        </p:txBody>
      </p:sp>
      <p:sp>
        <p:nvSpPr>
          <p:cNvPr id="48" name="Rectangle 47"/>
          <p:cNvSpPr/>
          <p:nvPr/>
        </p:nvSpPr>
        <p:spPr>
          <a:xfrm>
            <a:off x="5294812" y="5164184"/>
            <a:ext cx="1436916" cy="61830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15 ) SLA version 2 précision des critères de performances</a:t>
            </a:r>
            <a:endParaRPr lang="fr-FR" sz="1200" dirty="0"/>
          </a:p>
        </p:txBody>
      </p:sp>
      <p:sp>
        <p:nvSpPr>
          <p:cNvPr id="49" name="Rectangle 48"/>
          <p:cNvSpPr/>
          <p:nvPr/>
        </p:nvSpPr>
        <p:spPr>
          <a:xfrm>
            <a:off x="6553200" y="2277292"/>
            <a:ext cx="1436916" cy="330925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16 ) 1</a:t>
            </a:r>
            <a:r>
              <a:rPr lang="fr-FR" sz="1200" baseline="30000" dirty="0" smtClean="0"/>
              <a:t>er</a:t>
            </a:r>
            <a:r>
              <a:rPr lang="fr-FR" sz="1200" dirty="0" smtClean="0"/>
              <a:t> round</a:t>
            </a:r>
            <a:endParaRPr lang="fr-FR" sz="1200" dirty="0"/>
          </a:p>
        </p:txBody>
      </p:sp>
      <p:sp>
        <p:nvSpPr>
          <p:cNvPr id="50" name="Rectangle 49"/>
          <p:cNvSpPr/>
          <p:nvPr/>
        </p:nvSpPr>
        <p:spPr>
          <a:xfrm>
            <a:off x="6675119" y="2921727"/>
            <a:ext cx="1436916" cy="439782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17 ) Prestataires short listés</a:t>
            </a:r>
            <a:endParaRPr lang="fr-FR" sz="1200" dirty="0"/>
          </a:p>
        </p:txBody>
      </p:sp>
      <p:sp>
        <p:nvSpPr>
          <p:cNvPr id="51" name="Rectangle 50"/>
          <p:cNvSpPr/>
          <p:nvPr/>
        </p:nvSpPr>
        <p:spPr>
          <a:xfrm>
            <a:off x="6801394" y="3587932"/>
            <a:ext cx="1436916" cy="63572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18 ) Visite des plateaux / implants</a:t>
            </a:r>
            <a:endParaRPr lang="fr-FR" sz="1200" dirty="0"/>
          </a:p>
        </p:txBody>
      </p:sp>
      <p:sp>
        <p:nvSpPr>
          <p:cNvPr id="52" name="Rectangle 51"/>
          <p:cNvSpPr/>
          <p:nvPr/>
        </p:nvSpPr>
        <p:spPr>
          <a:xfrm>
            <a:off x="7049588" y="4428307"/>
            <a:ext cx="1436916" cy="63572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19 ) Validation du projet de contrat</a:t>
            </a:r>
            <a:endParaRPr lang="fr-FR" sz="1200" dirty="0"/>
          </a:p>
        </p:txBody>
      </p:sp>
      <p:sp>
        <p:nvSpPr>
          <p:cNvPr id="53" name="Rectangle 52"/>
          <p:cNvSpPr/>
          <p:nvPr/>
        </p:nvSpPr>
        <p:spPr>
          <a:xfrm>
            <a:off x="7193280" y="5233850"/>
            <a:ext cx="1436916" cy="63572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20 ) Du 2</a:t>
            </a:r>
            <a:r>
              <a:rPr lang="fr-FR" sz="1200" baseline="30000" dirty="0" smtClean="0"/>
              <a:t>e</a:t>
            </a:r>
            <a:r>
              <a:rPr lang="fr-FR" sz="1200" dirty="0" smtClean="0"/>
              <a:t> round … 7</a:t>
            </a:r>
            <a:r>
              <a:rPr lang="fr-FR" sz="1200" baseline="30000" dirty="0" smtClean="0"/>
              <a:t>e</a:t>
            </a:r>
            <a:r>
              <a:rPr lang="fr-FR" sz="1200" dirty="0" smtClean="0"/>
              <a:t>  round</a:t>
            </a:r>
            <a:endParaRPr lang="fr-FR" sz="1200" dirty="0"/>
          </a:p>
        </p:txBody>
      </p:sp>
      <p:sp>
        <p:nvSpPr>
          <p:cNvPr id="54" name="Rectangle 53"/>
          <p:cNvSpPr/>
          <p:nvPr/>
        </p:nvSpPr>
        <p:spPr>
          <a:xfrm>
            <a:off x="7276011" y="6013269"/>
            <a:ext cx="1436916" cy="63572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21 ) Négociation, tarifs, …</a:t>
            </a:r>
            <a:endParaRPr lang="fr-FR" sz="1200" dirty="0"/>
          </a:p>
        </p:txBody>
      </p:sp>
      <p:sp>
        <p:nvSpPr>
          <p:cNvPr id="55" name="Rectangle 54"/>
          <p:cNvSpPr/>
          <p:nvPr/>
        </p:nvSpPr>
        <p:spPr>
          <a:xfrm>
            <a:off x="8577943" y="2020390"/>
            <a:ext cx="1436916" cy="330925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22 ) Sélection</a:t>
            </a:r>
            <a:endParaRPr lang="fr-FR" sz="1200" dirty="0"/>
          </a:p>
        </p:txBody>
      </p:sp>
      <p:sp>
        <p:nvSpPr>
          <p:cNvPr id="56" name="Rectangle 55"/>
          <p:cNvSpPr/>
          <p:nvPr/>
        </p:nvSpPr>
        <p:spPr>
          <a:xfrm>
            <a:off x="8586650" y="2490652"/>
            <a:ext cx="1837509" cy="304799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23 ) Signature du contrat</a:t>
            </a:r>
            <a:endParaRPr lang="fr-FR" sz="1200" dirty="0"/>
          </a:p>
        </p:txBody>
      </p:sp>
      <p:sp>
        <p:nvSpPr>
          <p:cNvPr id="57" name="Rectangle 56"/>
          <p:cNvSpPr/>
          <p:nvPr/>
        </p:nvSpPr>
        <p:spPr>
          <a:xfrm>
            <a:off x="8800009" y="2930435"/>
            <a:ext cx="1837509" cy="32657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24 ) Annonce du résultat</a:t>
            </a:r>
            <a:endParaRPr lang="fr-FR" sz="1200" dirty="0"/>
          </a:p>
        </p:txBody>
      </p:sp>
      <p:sp>
        <p:nvSpPr>
          <p:cNvPr id="58" name="Rectangle 57"/>
          <p:cNvSpPr/>
          <p:nvPr/>
        </p:nvSpPr>
        <p:spPr>
          <a:xfrm>
            <a:off x="8934992" y="3352801"/>
            <a:ext cx="1837509" cy="326570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25 ) Migration (si)</a:t>
            </a:r>
            <a:endParaRPr lang="fr-FR" sz="1200" dirty="0"/>
          </a:p>
        </p:txBody>
      </p:sp>
      <p:sp>
        <p:nvSpPr>
          <p:cNvPr id="59" name="Rectangle 58"/>
          <p:cNvSpPr/>
          <p:nvPr/>
        </p:nvSpPr>
        <p:spPr>
          <a:xfrm>
            <a:off x="9043849" y="3783876"/>
            <a:ext cx="2346962" cy="709748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26 ) Communication interne du résultat AO (slides, démo outil, formation, e-learning, CD)</a:t>
            </a:r>
            <a:endParaRPr lang="fr-FR" sz="1200" dirty="0"/>
          </a:p>
        </p:txBody>
      </p:sp>
      <p:sp>
        <p:nvSpPr>
          <p:cNvPr id="60" name="Rectangle 59"/>
          <p:cNvSpPr/>
          <p:nvPr/>
        </p:nvSpPr>
        <p:spPr>
          <a:xfrm>
            <a:off x="9231083" y="4632962"/>
            <a:ext cx="2011682" cy="539929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27 ) Formation agent de voyage sur PV, </a:t>
            </a:r>
            <a:r>
              <a:rPr lang="fr-FR" sz="1200" dirty="0" err="1" smtClean="0"/>
              <a:t>process</a:t>
            </a:r>
            <a:r>
              <a:rPr lang="fr-FR" sz="1200" dirty="0" smtClean="0"/>
              <a:t>, circuit de validation</a:t>
            </a:r>
            <a:endParaRPr lang="fr-FR" sz="1200" dirty="0"/>
          </a:p>
        </p:txBody>
      </p:sp>
      <p:sp>
        <p:nvSpPr>
          <p:cNvPr id="61" name="Rectangle 60"/>
          <p:cNvSpPr/>
          <p:nvPr/>
        </p:nvSpPr>
        <p:spPr>
          <a:xfrm>
            <a:off x="9383483" y="5316585"/>
            <a:ext cx="2011682" cy="539929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28 ) Identification de relais internes</a:t>
            </a:r>
            <a:endParaRPr lang="fr-FR" sz="1200" dirty="0"/>
          </a:p>
        </p:txBody>
      </p:sp>
      <p:sp>
        <p:nvSpPr>
          <p:cNvPr id="62" name="Rectangle 61"/>
          <p:cNvSpPr/>
          <p:nvPr/>
        </p:nvSpPr>
        <p:spPr>
          <a:xfrm>
            <a:off x="9527175" y="5926186"/>
            <a:ext cx="2377442" cy="404946"/>
          </a:xfrm>
          <a:prstGeom prst="rect">
            <a:avLst/>
          </a:prstGeom>
          <a:solidFill>
            <a:srgbClr val="006DB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/>
              <a:t>29 ) </a:t>
            </a:r>
            <a:r>
              <a:rPr lang="fr-FR" sz="1200" dirty="0" err="1" smtClean="0"/>
              <a:t>Débrief</a:t>
            </a:r>
            <a:r>
              <a:rPr lang="fr-FR" sz="1200" dirty="0" smtClean="0"/>
              <a:t> des autres agences …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3710282028"/>
      </p:ext>
    </p:extLst>
  </p:cSld>
  <p:clrMapOvr>
    <a:masterClrMapping/>
  </p:clrMapOvr>
</p:sld>
</file>

<file path=ppt/theme/theme1.xml><?xml version="1.0" encoding="utf-8"?>
<a:theme xmlns:a="http://schemas.openxmlformats.org/drawingml/2006/main" name="2_Conception personnalisé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ersonnalisé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247</TotalTime>
  <Words>553</Words>
  <Application>Microsoft Office PowerPoint</Application>
  <PresentationFormat>Grand écran</PresentationFormat>
  <Paragraphs>85</Paragraphs>
  <Slides>4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Arial Narrow</vt:lpstr>
      <vt:lpstr>Calibri</vt:lpstr>
      <vt:lpstr>Helvetica Neue</vt:lpstr>
      <vt:lpstr>2_Conception personnalisée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Morgane Gaujard</dc:creator>
  <cp:lastModifiedBy>Morgane Gaujard</cp:lastModifiedBy>
  <cp:revision>36</cp:revision>
  <dcterms:created xsi:type="dcterms:W3CDTF">2016-06-06T09:20:04Z</dcterms:created>
  <dcterms:modified xsi:type="dcterms:W3CDTF">2017-01-23T11:28:52Z</dcterms:modified>
</cp:coreProperties>
</file>